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70" r:id="rId15"/>
    <p:sldId id="268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1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6EB16-4B0C-4CDC-B358-D6E2509F02E5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E9EC3-622B-4C8A-B621-95E43B835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01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9EC3-622B-4C8A-B621-95E43B835CE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9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08AD-F679-41B9-8D52-5A768026FD39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5A21-E2A1-4372-B467-EE9A5F55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344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08AD-F679-41B9-8D52-5A768026FD39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5A21-E2A1-4372-B467-EE9A5F55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72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08AD-F679-41B9-8D52-5A768026FD39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5A21-E2A1-4372-B467-EE9A5F55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9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08AD-F679-41B9-8D52-5A768026FD39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5A21-E2A1-4372-B467-EE9A5F55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52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08AD-F679-41B9-8D52-5A768026FD39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5A21-E2A1-4372-B467-EE9A5F55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86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08AD-F679-41B9-8D52-5A768026FD39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5A21-E2A1-4372-B467-EE9A5F55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5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08AD-F679-41B9-8D52-5A768026FD39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5A21-E2A1-4372-B467-EE9A5F55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91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08AD-F679-41B9-8D52-5A768026FD39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5A21-E2A1-4372-B467-EE9A5F55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7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08AD-F679-41B9-8D52-5A768026FD39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5A21-E2A1-4372-B467-EE9A5F55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0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08AD-F679-41B9-8D52-5A768026FD39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5A21-E2A1-4372-B467-EE9A5F55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0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08AD-F679-41B9-8D52-5A768026FD39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5A21-E2A1-4372-B467-EE9A5F55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58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B08AD-F679-41B9-8D52-5A768026FD39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C5A21-E2A1-4372-B467-EE9A5F554E6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l" descr="                                              Internal Use - Confidential &#10;&#10;"/>
          <p:cNvSpPr txBox="1"/>
          <p:nvPr userDrawn="1"/>
        </p:nvSpPr>
        <p:spPr>
          <a:xfrm>
            <a:off x="0" y="6337300"/>
            <a:ext cx="121920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1000" b="0" i="0" u="none" baseline="0" smtClean="0">
                <a:solidFill>
                  <a:srgbClr val="808080"/>
                </a:solidFill>
                <a:latin typeface="arial" panose="020B0604020202020204" pitchFamily="34" charset="0"/>
              </a:rPr>
              <a:t>                                              Internal Use - Confidential </a:t>
            </a:r>
          </a:p>
          <a:p>
            <a:pPr algn="l"/>
            <a:endParaRPr lang="en-US" sz="1000" b="0" i="0" u="none" baseline="0" smtClean="0">
              <a:solidFill>
                <a:srgbClr val="808080"/>
              </a:solidFill>
              <a:latin typeface="arial" panose="020B0604020202020204" pitchFamily="34" charset="0"/>
            </a:endParaRPr>
          </a:p>
          <a:p>
            <a:pPr algn="l"/>
            <a:endParaRPr lang="en-US" sz="1000" b="0" i="0" u="none" baseline="0">
              <a:solidFill>
                <a:srgbClr val="80808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91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CPS </a:t>
            </a:r>
            <a:r>
              <a:rPr lang="en-US" smtClean="0"/>
              <a:t>2.2 Features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flFirstPage" descr="                                              Internal Use - Confidential &#10;&#10;"/>
          <p:cNvSpPr txBox="1"/>
          <p:nvPr/>
        </p:nvSpPr>
        <p:spPr>
          <a:xfrm>
            <a:off x="0" y="6337300"/>
            <a:ext cx="3316934" cy="553998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000" smtClean="0">
                <a:solidFill>
                  <a:srgbClr val="808080"/>
                </a:solidFill>
                <a:latin typeface="arial" panose="020B0604020202020204" pitchFamily="34" charset="0"/>
              </a:rPr>
              <a:t>                                              Internal Use - Confidential </a:t>
            </a:r>
          </a:p>
          <a:p>
            <a:endParaRPr lang="en-US" sz="1000" smtClean="0">
              <a:solidFill>
                <a:srgbClr val="808080"/>
              </a:solidFill>
              <a:latin typeface="arial" panose="020B0604020202020204" pitchFamily="34" charset="0"/>
            </a:endParaRPr>
          </a:p>
          <a:p>
            <a:endParaRPr lang="en-US" sz="1000">
              <a:solidFill>
                <a:srgbClr val="80808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76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Suppression of BMC wiring </a:t>
            </a:r>
            <a:r>
              <a:rPr lang="en-US" dirty="0" smtClean="0"/>
              <a:t>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BMC re-wiring is </a:t>
            </a:r>
            <a:r>
              <a:rPr lang="en-US" dirty="0" smtClean="0"/>
              <a:t>not introduced into AFM </a:t>
            </a:r>
            <a:r>
              <a:rPr lang="en-US" dirty="0" smtClean="0"/>
              <a:t>CPS. Instead, </a:t>
            </a:r>
            <a:r>
              <a:rPr lang="en-US" dirty="0" smtClean="0"/>
              <a:t>it </a:t>
            </a:r>
            <a:r>
              <a:rPr lang="en-US" dirty="0" smtClean="0"/>
              <a:t>continues to use and deploy </a:t>
            </a:r>
            <a:r>
              <a:rPr lang="en-US" dirty="0" smtClean="0"/>
              <a:t>the existing 2016 </a:t>
            </a:r>
            <a:r>
              <a:rPr lang="en-US" dirty="0" smtClean="0"/>
              <a:t>topology.</a:t>
            </a:r>
            <a:endParaRPr lang="en-US" dirty="0" smtClean="0"/>
          </a:p>
          <a:p>
            <a:r>
              <a:rPr lang="en-US" dirty="0" smtClean="0"/>
              <a:t>This wiring </a:t>
            </a:r>
            <a:r>
              <a:rPr lang="en-US" dirty="0" smtClean="0"/>
              <a:t>change </a:t>
            </a:r>
            <a:r>
              <a:rPr lang="en-US" dirty="0" smtClean="0"/>
              <a:t>could lead to wiring </a:t>
            </a:r>
            <a:r>
              <a:rPr lang="en-US" dirty="0" smtClean="0"/>
              <a:t>errors </a:t>
            </a:r>
            <a:r>
              <a:rPr lang="en-US" dirty="0" smtClean="0"/>
              <a:t>(Wiring Error or Wiring mismatch) by the AFM </a:t>
            </a:r>
            <a:r>
              <a:rPr lang="en-US" dirty="0" smtClean="0"/>
              <a:t>CPS.</a:t>
            </a:r>
            <a:endParaRPr lang="en-US" dirty="0" smtClean="0"/>
          </a:p>
          <a:p>
            <a:r>
              <a:rPr lang="en-US" dirty="0" smtClean="0"/>
              <a:t>In order to avoid AFM reporting wiring errors, wiring validations are </a:t>
            </a:r>
            <a:r>
              <a:rPr lang="en-US" dirty="0" smtClean="0"/>
              <a:t>suppressed for </a:t>
            </a:r>
            <a:r>
              <a:rPr lang="en-US" dirty="0" smtClean="0"/>
              <a:t>the following ports for all 2016 topologies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737811"/>
              </p:ext>
            </p:extLst>
          </p:nvPr>
        </p:nvGraphicFramePr>
        <p:xfrm>
          <a:off x="1092342" y="4436385"/>
          <a:ext cx="9352423" cy="144926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736637"/>
                <a:gridCol w="1380838"/>
                <a:gridCol w="1558737"/>
                <a:gridCol w="1558737"/>
                <a:gridCol w="1558737"/>
                <a:gridCol w="1558737"/>
              </a:tblGrid>
              <a:tr h="3623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From Device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From Port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To Device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To Port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Link Type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Type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23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SU1AG-1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1/7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SU1BM-1</a:t>
                      </a:r>
                      <a:endParaRPr lang="en-US" sz="1000" b="1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1/52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Fabric Link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One Rack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23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SU1AG-1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1/7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SU1BM-1</a:t>
                      </a:r>
                      <a:endParaRPr lang="en-US" sz="1000" b="1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1/52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Fabric Link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810" algn="l"/>
                        </a:tabLst>
                      </a:pPr>
                      <a:r>
                        <a:rPr lang="en-US" sz="1000">
                          <a:effectLst/>
                        </a:rPr>
                        <a:t>Two Rack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23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SU2AG-1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1/7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SU2BM-1</a:t>
                      </a:r>
                      <a:endParaRPr lang="en-US" sz="1000" b="1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1/52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Fabric Link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Two Rack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170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TACACS Configuration </a:t>
            </a:r>
            <a:r>
              <a:rPr lang="en-US" dirty="0" smtClean="0"/>
              <a:t>(AFM CPS)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AFM supports external TACACS server</a:t>
            </a:r>
          </a:p>
          <a:p>
            <a:r>
              <a:rPr lang="en-US" dirty="0"/>
              <a:t>A</a:t>
            </a:r>
            <a:r>
              <a:rPr lang="en-US" dirty="0" smtClean="0"/>
              <a:t>uthentication type can be set in Initial or Admin Wizard</a:t>
            </a:r>
          </a:p>
          <a:p>
            <a:r>
              <a:rPr lang="en-US" dirty="0" smtClean="0"/>
              <a:t>AFM supports following 4 options</a:t>
            </a:r>
          </a:p>
          <a:p>
            <a:pPr lvl="1"/>
            <a:r>
              <a:rPr lang="en-US" dirty="0" smtClean="0"/>
              <a:t>Local authentication</a:t>
            </a:r>
          </a:p>
          <a:p>
            <a:pPr lvl="1"/>
            <a:r>
              <a:rPr lang="en-US" dirty="0" smtClean="0"/>
              <a:t>TACACS+ authentication</a:t>
            </a:r>
          </a:p>
          <a:p>
            <a:pPr lvl="1"/>
            <a:r>
              <a:rPr lang="en-US" dirty="0" smtClean="0"/>
              <a:t> Local followed by TACACS+ </a:t>
            </a:r>
          </a:p>
          <a:p>
            <a:pPr lvl="1"/>
            <a:r>
              <a:rPr lang="en-US" dirty="0" smtClean="0"/>
              <a:t>TACACS+ followed </a:t>
            </a:r>
            <a:r>
              <a:rPr lang="en-US" smtClean="0"/>
              <a:t>by Local</a:t>
            </a:r>
          </a:p>
        </p:txBody>
      </p:sp>
    </p:spTree>
    <p:extLst>
      <p:ext uri="{BB962C8B-B14F-4D97-AF65-F5344CB8AC3E}">
        <p14:creationId xmlns:p14="http://schemas.microsoft.com/office/powerpoint/2010/main" val="3330861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Wizard Settings (AFM)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25625"/>
            <a:ext cx="105156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246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Admin </a:t>
            </a:r>
            <a:r>
              <a:rPr lang="en-US" smtClean="0"/>
              <a:t>Settings (AFM)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25625"/>
            <a:ext cx="10515600" cy="43513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11" name="Rectangle 10"/>
          <p:cNvSpPr/>
          <p:nvPr/>
        </p:nvSpPr>
        <p:spPr>
          <a:xfrm>
            <a:off x="2329131" y="3735238"/>
            <a:ext cx="1345722" cy="20703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04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TACACS Configuration (Switch)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TACACS can be configured in pre-deployment wizard</a:t>
            </a:r>
          </a:p>
          <a:p>
            <a:r>
              <a:rPr lang="en-US" dirty="0" smtClean="0"/>
              <a:t>TACACS authentication can be enabled or disabled in switch</a:t>
            </a:r>
          </a:p>
          <a:p>
            <a:r>
              <a:rPr lang="en-US" dirty="0" smtClean="0"/>
              <a:t>TACACS configurations are pushed to the device during deployment </a:t>
            </a:r>
          </a:p>
        </p:txBody>
      </p:sp>
    </p:spTree>
    <p:extLst>
      <p:ext uri="{BB962C8B-B14F-4D97-AF65-F5344CB8AC3E}">
        <p14:creationId xmlns:p14="http://schemas.microsoft.com/office/powerpoint/2010/main" val="4116897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Deployment Settings (Device)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25625"/>
            <a:ext cx="105156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078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new FTOS Image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Available in all AFM CPS Releases</a:t>
            </a:r>
          </a:p>
          <a:p>
            <a:r>
              <a:rPr lang="en-US" dirty="0" smtClean="0"/>
              <a:t>Using console option New FTOS image can be added to AFM</a:t>
            </a:r>
          </a:p>
          <a:p>
            <a:r>
              <a:rPr lang="en-US" dirty="0" smtClean="0"/>
              <a:t>User has to select “Upload Switch Software Image” to add a new FTOS image.</a:t>
            </a:r>
          </a:p>
          <a:p>
            <a:r>
              <a:rPr lang="en-US" dirty="0" smtClean="0"/>
              <a:t>This console option will take care of placing the new image in the appropriate location like /</a:t>
            </a:r>
            <a:r>
              <a:rPr lang="en-US" dirty="0" err="1" smtClean="0"/>
              <a:t>var</a:t>
            </a:r>
            <a:r>
              <a:rPr lang="en-US" dirty="0" smtClean="0"/>
              <a:t>/</a:t>
            </a:r>
            <a:r>
              <a:rPr lang="en-US" dirty="0" err="1" smtClean="0"/>
              <a:t>scp</a:t>
            </a:r>
            <a:r>
              <a:rPr lang="en-US" dirty="0" smtClean="0"/>
              <a:t> or /</a:t>
            </a:r>
            <a:r>
              <a:rPr lang="en-US" dirty="0" err="1" smtClean="0"/>
              <a:t>var</a:t>
            </a:r>
            <a:r>
              <a:rPr lang="en-US" dirty="0" smtClean="0"/>
              <a:t>/ftp or /</a:t>
            </a:r>
            <a:r>
              <a:rPr lang="en-US" dirty="0" err="1" smtClean="0"/>
              <a:t>var</a:t>
            </a:r>
            <a:r>
              <a:rPr lang="en-US" dirty="0" smtClean="0"/>
              <a:t>/</a:t>
            </a:r>
            <a:r>
              <a:rPr lang="en-US" dirty="0" err="1" smtClean="0"/>
              <a:t>tftp</a:t>
            </a:r>
            <a:endParaRPr lang="en-US" dirty="0" smtClean="0"/>
          </a:p>
          <a:p>
            <a:r>
              <a:rPr lang="en-US" dirty="0" smtClean="0"/>
              <a:t>As long as the new image is backward compatible no change is required in </a:t>
            </a:r>
            <a:r>
              <a:rPr lang="en-US" dirty="0" smtClean="0"/>
              <a:t>AFM CPS </a:t>
            </a:r>
            <a:r>
              <a:rPr lang="en-US" dirty="0" smtClean="0"/>
              <a:t>to support the new image.</a:t>
            </a:r>
          </a:p>
          <a:p>
            <a:r>
              <a:rPr lang="en-US" dirty="0" smtClean="0"/>
              <a:t>By default, </a:t>
            </a:r>
            <a:r>
              <a:rPr lang="en-US" dirty="0" smtClean="0"/>
              <a:t>it </a:t>
            </a:r>
            <a:r>
              <a:rPr lang="en-US" dirty="0" smtClean="0"/>
              <a:t>picks the default </a:t>
            </a:r>
            <a:r>
              <a:rPr lang="en-US" dirty="0" err="1" smtClean="0"/>
              <a:t>SmartScript</a:t>
            </a:r>
            <a:r>
              <a:rPr lang="en-US" dirty="0" smtClean="0"/>
              <a:t> package </a:t>
            </a:r>
            <a:r>
              <a:rPr lang="en-US" dirty="0" smtClean="0"/>
              <a:t>available for that platform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697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Upload Switch Software Image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10515600" cy="4351338"/>
          </a:xfrm>
        </p:spPr>
      </p:pic>
    </p:spTree>
    <p:extLst>
      <p:ext uri="{BB962C8B-B14F-4D97-AF65-F5344CB8AC3E}">
        <p14:creationId xmlns:p14="http://schemas.microsoft.com/office/powerpoint/2010/main" val="972710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 Technical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“show tech-support” command collects all the information that are required to debug the switch in case of any issues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User can invoke “Show Tech Support” </a:t>
            </a:r>
            <a:r>
              <a:rPr lang="en-US" dirty="0" smtClean="0"/>
              <a:t>to fetch </a:t>
            </a:r>
            <a:r>
              <a:rPr lang="en-US" dirty="0" smtClean="0"/>
              <a:t>for selected devices using following options in UI.</a:t>
            </a:r>
          </a:p>
          <a:p>
            <a:pPr lvl="1"/>
            <a:r>
              <a:rPr lang="en-US" dirty="0"/>
              <a:t>Jobs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/>
              <a:t> &lt;Scheduled Jobs&gt; Tab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/>
              <a:t> Add (Switch </a:t>
            </a:r>
            <a:r>
              <a:rPr lang="en-US" dirty="0" smtClean="0"/>
              <a:t>Show </a:t>
            </a:r>
            <a:r>
              <a:rPr lang="en-US" dirty="0" err="1" smtClean="0"/>
              <a:t>TechSupport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User can invoke a job to fetch Show Technical Support data for selected switches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65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 Tech support Job Screen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9668" y="1468192"/>
            <a:ext cx="9269067" cy="4708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44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User clicks Start button, Job will be triggered to fetch “Show Tech Support” for the selected switches</a:t>
            </a:r>
          </a:p>
          <a:p>
            <a:r>
              <a:rPr lang="en-US" dirty="0" smtClean="0"/>
              <a:t>Once Job is completed, it will be listed out in Job Results Section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3437096"/>
            <a:ext cx="10121721" cy="2319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701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 Tech Support Downloads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can download the “Tech Support downloads” zip file from Maintenance -&gt; “Show </a:t>
            </a:r>
            <a:r>
              <a:rPr lang="en-US" dirty="0" err="1" smtClean="0"/>
              <a:t>Techsupport</a:t>
            </a:r>
            <a:r>
              <a:rPr lang="en-US" dirty="0" smtClean="0"/>
              <a:t> </a:t>
            </a:r>
            <a:r>
              <a:rPr lang="en-US" dirty="0" smtClean="0"/>
              <a:t>Downloads” section of a specific fabric. It lists out Tech Support downloads for the specific fabric</a:t>
            </a:r>
          </a:p>
          <a:p>
            <a:r>
              <a:rPr lang="en-US" dirty="0" smtClean="0"/>
              <a:t>User can download the zip file by clicking “click here to download” on the specific Job. (Refer the screenshot in next slide)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11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 Tech Support Downloads Page</a:t>
            </a: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583" y="1413501"/>
            <a:ext cx="10032248" cy="50001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059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 between BGP peers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Border Gateway Protocol (BGP) routing peers can be configured with Message Digest 5 (MD5) algorithm which is used to support routing authentication</a:t>
            </a:r>
          </a:p>
          <a:p>
            <a:r>
              <a:rPr lang="en-US" dirty="0"/>
              <a:t>BGP authentication can be very useful </a:t>
            </a:r>
            <a:r>
              <a:rPr lang="en-US" dirty="0" smtClean="0"/>
              <a:t>to make difficult </a:t>
            </a:r>
            <a:r>
              <a:rPr lang="en-US" dirty="0"/>
              <a:t>for an authorized or malicious user to disrupt your network routing </a:t>
            </a:r>
            <a:r>
              <a:rPr lang="en-US" dirty="0" smtClean="0"/>
              <a:t>tables</a:t>
            </a:r>
          </a:p>
          <a:p>
            <a:r>
              <a:rPr lang="en-US" dirty="0" smtClean="0"/>
              <a:t>BGP authentication can be enabled by placing following CLI in </a:t>
            </a:r>
            <a:r>
              <a:rPr lang="en-US" dirty="0" err="1" smtClean="0"/>
              <a:t>bgp</a:t>
            </a:r>
            <a:r>
              <a:rPr lang="en-US" dirty="0" smtClean="0"/>
              <a:t> configuration</a:t>
            </a:r>
          </a:p>
          <a:p>
            <a:pPr lvl="1"/>
            <a:r>
              <a:rPr lang="en-US" b="1" i="1" dirty="0" smtClean="0"/>
              <a:t>neighbor </a:t>
            </a:r>
            <a:r>
              <a:rPr lang="en-US" b="1" i="1" dirty="0"/>
              <a:t>{</a:t>
            </a:r>
            <a:r>
              <a:rPr lang="en-US" b="1" i="1" dirty="0" err="1"/>
              <a:t>ip</a:t>
            </a:r>
            <a:r>
              <a:rPr lang="en-US" b="1" i="1" dirty="0"/>
              <a:t>-address | peer-group-name} password </a:t>
            </a:r>
            <a:r>
              <a:rPr lang="en-US" b="1" i="1" dirty="0" smtClean="0"/>
              <a:t>7 &lt;encrypted password</a:t>
            </a:r>
            <a:r>
              <a:rPr lang="en-US" b="1" i="1" dirty="0"/>
              <a:t>&gt;</a:t>
            </a:r>
            <a:endParaRPr lang="en-US" b="1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51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356"/>
            <a:ext cx="10515600" cy="900560"/>
          </a:xfrm>
        </p:spPr>
        <p:txBody>
          <a:bodyPr/>
          <a:lstStyle/>
          <a:p>
            <a:r>
              <a:rPr lang="en-US" dirty="0" smtClean="0"/>
              <a:t>BGP authentication password input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40158" y="965916"/>
            <a:ext cx="10413642" cy="5211047"/>
          </a:xfrm>
        </p:spPr>
        <p:txBody>
          <a:bodyPr/>
          <a:lstStyle/>
          <a:p>
            <a:r>
              <a:rPr lang="en-US" dirty="0" smtClean="0"/>
              <a:t>BGP Authentication password can be entered in </a:t>
            </a:r>
            <a:r>
              <a:rPr lang="en-US" dirty="0" err="1" smtClean="0"/>
              <a:t>Predeployment</a:t>
            </a:r>
            <a:r>
              <a:rPr lang="en-US" dirty="0" smtClean="0"/>
              <a:t> page -&gt; BGP Password Authentication wizard </a:t>
            </a:r>
          </a:p>
          <a:p>
            <a:r>
              <a:rPr lang="en-US" dirty="0" smtClean="0"/>
              <a:t>BGP neighbor authentication can be optionally enabled  </a:t>
            </a:r>
          </a:p>
          <a:p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2" y="2377467"/>
            <a:ext cx="9831947" cy="3799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847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BMC re-wiring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MSFT introduced </a:t>
            </a:r>
            <a:r>
              <a:rPr lang="en-US" dirty="0" smtClean="0"/>
              <a:t>a </a:t>
            </a:r>
            <a:r>
              <a:rPr lang="en-US" dirty="0" smtClean="0"/>
              <a:t>modification of the 2016 topology to provide HA for BMC paths. With this change, the </a:t>
            </a:r>
            <a:r>
              <a:rPr lang="en-US" dirty="0" smtClean="0"/>
              <a:t>BMC </a:t>
            </a:r>
            <a:r>
              <a:rPr lang="en-US" dirty="0" smtClean="0"/>
              <a:t>switch is connected </a:t>
            </a:r>
            <a:r>
              <a:rPr lang="en-US" dirty="0"/>
              <a:t>to each pair of tenant </a:t>
            </a:r>
            <a:r>
              <a:rPr lang="en-US" dirty="0" smtClean="0"/>
              <a:t>switches instead of </a:t>
            </a:r>
            <a:r>
              <a:rPr lang="en-US" dirty="0" smtClean="0"/>
              <a:t>a single link to </a:t>
            </a:r>
            <a:r>
              <a:rPr lang="en-US" dirty="0"/>
              <a:t>the top aggregation switch </a:t>
            </a:r>
            <a:r>
              <a:rPr lang="en-US" dirty="0" smtClean="0"/>
              <a:t>(</a:t>
            </a:r>
            <a:r>
              <a:rPr lang="en-US" dirty="0" err="1" smtClean="0"/>
              <a:t>eg</a:t>
            </a:r>
            <a:r>
              <a:rPr lang="en-US" dirty="0" smtClean="0"/>
              <a:t>., SU1BM-1 </a:t>
            </a:r>
            <a:r>
              <a:rPr lang="en-US" dirty="0"/>
              <a:t>to </a:t>
            </a:r>
            <a:r>
              <a:rPr lang="en-US" dirty="0" smtClean="0"/>
              <a:t>SU1TE-1 </a:t>
            </a:r>
            <a:r>
              <a:rPr lang="en-US" dirty="0"/>
              <a:t>and </a:t>
            </a:r>
            <a:r>
              <a:rPr lang="en-US" dirty="0" smtClean="0"/>
              <a:t>SU1TE-2)</a:t>
            </a:r>
          </a:p>
          <a:p>
            <a:r>
              <a:rPr lang="en-US" dirty="0" smtClean="0"/>
              <a:t>The decision was not to support this topology on AFM.  However, AFM will suppress wiring validation errors from BMC switch to the next hop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359" y="4407853"/>
            <a:ext cx="2194560" cy="186823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424" y="4407853"/>
            <a:ext cx="4827905" cy="176911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71040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659</Words>
  <Application>Microsoft Office PowerPoint</Application>
  <PresentationFormat>Widescreen</PresentationFormat>
  <Paragraphs>78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SimSun</vt:lpstr>
      <vt:lpstr>Arial</vt:lpstr>
      <vt:lpstr>Arial</vt:lpstr>
      <vt:lpstr>Calibri</vt:lpstr>
      <vt:lpstr>Calibri Light</vt:lpstr>
      <vt:lpstr>Times New Roman</vt:lpstr>
      <vt:lpstr>Trebuchet MS</vt:lpstr>
      <vt:lpstr>Wingdings</vt:lpstr>
      <vt:lpstr>Office Theme</vt:lpstr>
      <vt:lpstr>CPS 2.2 Features </vt:lpstr>
      <vt:lpstr>Show Technical Support</vt:lpstr>
      <vt:lpstr>Show Tech support Job Screen</vt:lpstr>
      <vt:lpstr>PowerPoint Presentation</vt:lpstr>
      <vt:lpstr>Show Tech Support Downloads Page</vt:lpstr>
      <vt:lpstr>Show Tech Support Downloads Page</vt:lpstr>
      <vt:lpstr>Authentication between BGP peers</vt:lpstr>
      <vt:lpstr>BGP authentication password input</vt:lpstr>
      <vt:lpstr>BMC re-wiring</vt:lpstr>
      <vt:lpstr>Suppression of BMC wiring validation</vt:lpstr>
      <vt:lpstr>TACACS Configuration (AFM CPS)</vt:lpstr>
      <vt:lpstr>Initial Wizard Settings (AFM)</vt:lpstr>
      <vt:lpstr>Admin Settings (AFM)</vt:lpstr>
      <vt:lpstr>TACACS Configuration (Switch)</vt:lpstr>
      <vt:lpstr>Pre Deployment Settings (Device)</vt:lpstr>
      <vt:lpstr>Adding new FTOS Image </vt:lpstr>
      <vt:lpstr>Upload Switch Software Image</vt:lpstr>
    </vt:vector>
  </TitlesOfParts>
  <Company>Dell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CPS 2.2 New features</dc:title>
  <dc:creator>SN, Hameem Ismail</dc:creator>
  <cp:keywords>Internal Use</cp:keywords>
  <cp:lastModifiedBy>Gonzalez3, Jose</cp:lastModifiedBy>
  <cp:revision>69</cp:revision>
  <dcterms:created xsi:type="dcterms:W3CDTF">2017-02-16T05:38:19Z</dcterms:created>
  <dcterms:modified xsi:type="dcterms:W3CDTF">2017-03-06T18:00:08Z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1678bb6f-2aaf-48c5-9708-23e74706bf21</vt:lpwstr>
  </property>
  <property fmtid="{D5CDD505-2E9C-101B-9397-08002B2CF9AE}" pid="3" name="Document Creator">
    <vt:lpwstr>Hameem_Ismail_SN</vt:lpwstr>
  </property>
  <property fmtid="{D5CDD505-2E9C-101B-9397-08002B2CF9AE}" pid="4" name="titusconfig">
    <vt:lpwstr>0.6CorpGlobal</vt:lpwstr>
  </property>
  <property fmtid="{D5CDD505-2E9C-101B-9397-08002B2CF9AE}" pid="5" name="Document Editor">
    <vt:lpwstr>Jose_Gonzalez3</vt:lpwstr>
  </property>
  <property fmtid="{D5CDD505-2E9C-101B-9397-08002B2CF9AE}" pid="6" name="Classification">
    <vt:lpwstr>Internal Use</vt:lpwstr>
  </property>
  <property fmtid="{D5CDD505-2E9C-101B-9397-08002B2CF9AE}" pid="7" name="Sublabels">
    <vt:lpwstr/>
  </property>
  <property fmtid="{D5CDD505-2E9C-101B-9397-08002B2CF9AE}" pid="8" name="VisualMarkingsPPT">
    <vt:lpwstr>Classification Footer</vt:lpwstr>
  </property>
</Properties>
</file>